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5"/>
  </p:notesMasterIdLst>
  <p:sldIdLst>
    <p:sldId id="256" r:id="rId2"/>
    <p:sldId id="301" r:id="rId3"/>
    <p:sldId id="277" r:id="rId4"/>
    <p:sldId id="290" r:id="rId5"/>
    <p:sldId id="350" r:id="rId6"/>
    <p:sldId id="289" r:id="rId7"/>
    <p:sldId id="257" r:id="rId8"/>
    <p:sldId id="359" r:id="rId9"/>
    <p:sldId id="258" r:id="rId10"/>
    <p:sldId id="351" r:id="rId11"/>
    <p:sldId id="287" r:id="rId12"/>
    <p:sldId id="293" r:id="rId13"/>
    <p:sldId id="260" r:id="rId14"/>
    <p:sldId id="278" r:id="rId15"/>
    <p:sldId id="352" r:id="rId16"/>
    <p:sldId id="296" r:id="rId17"/>
    <p:sldId id="298" r:id="rId18"/>
    <p:sldId id="299" r:id="rId19"/>
    <p:sldId id="300" r:id="rId20"/>
    <p:sldId id="353" r:id="rId21"/>
    <p:sldId id="302" r:id="rId22"/>
    <p:sldId id="354" r:id="rId23"/>
    <p:sldId id="345" r:id="rId24"/>
    <p:sldId id="347" r:id="rId25"/>
    <p:sldId id="264" r:id="rId26"/>
    <p:sldId id="262" r:id="rId27"/>
    <p:sldId id="348" r:id="rId28"/>
    <p:sldId id="349" r:id="rId29"/>
    <p:sldId id="355" r:id="rId30"/>
    <p:sldId id="304" r:id="rId31"/>
    <p:sldId id="266" r:id="rId32"/>
    <p:sldId id="328" r:id="rId33"/>
    <p:sldId id="356" r:id="rId34"/>
    <p:sldId id="280" r:id="rId35"/>
    <p:sldId id="342" r:id="rId36"/>
    <p:sldId id="313" r:id="rId37"/>
    <p:sldId id="267" r:id="rId38"/>
    <p:sldId id="357" r:id="rId39"/>
    <p:sldId id="270" r:id="rId40"/>
    <p:sldId id="361" r:id="rId41"/>
    <p:sldId id="259" r:id="rId42"/>
    <p:sldId id="360" r:id="rId43"/>
    <p:sldId id="32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CCD8D-356C-5FA8-7D0F-2CFD4A585886}" v="1" dt="2024-09-26T22:36:25.445"/>
    <p1510:client id="{935E7D65-6016-7F36-2BA1-5B830CEA4257}" v="2" dt="2024-09-27T14:17:19.459"/>
    <p1510:client id="{AA710C6C-1BB4-9D51-6938-D8CDB6A86E0A}" v="1" dt="2024-09-26T21:57:47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B5791-C4D2-4B32-8136-BBA9D39BF6DB}" type="datetimeFigureOut">
              <a:rPr lang="en-US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E5254-D2B0-4FB5-B3CD-D8F6B836D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ympanus.net/codrops/2020/03/03/awesome-demos-roundup-14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ames/Introdu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9785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Overview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NSd_4txVc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Reference :</a:t>
            </a:r>
          </a:p>
          <a:p>
            <a:r>
              <a:rPr lang="en-GB">
                <a:hlinkClick r:id="rId3"/>
              </a:rPr>
              <a:t>https://tympanus.net/codrops/2020/03/03/awesome-demos-roundup-14/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E5254-D2B0-4FB5-B3CD-D8F6B836DFA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Referenced from :</a:t>
            </a:r>
          </a:p>
          <a:p>
            <a:r>
              <a:rPr lang="en-US">
                <a:hlinkClick r:id="rId3"/>
              </a:rPr>
              <a:t>https://developer.mozilla.org/en-US/docs/Games/Introduction</a:t>
            </a:r>
          </a:p>
          <a:p>
            <a:r>
              <a:rPr lang="en-US"/>
              <a:t>The business case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E5254-D2B0-4FB5-B3CD-D8F6B836DFA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2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More game review</a:t>
            </a:r>
            <a:r>
              <a:rPr lang="en-GB" baseline="0"/>
              <a:t> here:</a:t>
            </a:r>
          </a:p>
          <a:p>
            <a:r>
              <a:rPr lang="en-GB"/>
              <a:t>https://youtu.be/5b2vzK7F3SQ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E5254-D2B0-4FB5-B3CD-D8F6B836DF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reference from :</a:t>
            </a:r>
          </a:p>
          <a:p>
            <a:r>
              <a:rPr lang="en-US">
                <a:hlinkClick r:id="rId3"/>
              </a:rPr>
              <a:t>https://pxhere.com/en/photo/197852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E5254-D2B0-4FB5-B3CD-D8F6B836DFAA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Referenced</a:t>
            </a:r>
            <a:r>
              <a:rPr lang="en-GB" baseline="0"/>
              <a:t> from: </a:t>
            </a:r>
          </a:p>
          <a:p>
            <a:r>
              <a:rPr lang="en-GB">
                <a:hlinkClick r:id="rId3"/>
              </a:rPr>
              <a:t>https://developer.mozilla.org/en-US/docs/Web/HTTP/Overview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E5254-D2B0-4FB5-B3CD-D8F6B836DF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https://www.linkedin.com/learning-login/share?forceAccount=false&amp;redirect=https%3A%2F%2Fwww.linkedin.com%2Flearning%2Flearning-chrome-web-developer-tools-2%3Ftrk%3Dshare_ent_url&amp;account=42288921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E5254-D2B0-4FB5-B3CD-D8F6B836DF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7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 from :</a:t>
            </a:r>
          </a:p>
          <a:p>
            <a:r>
              <a:rPr lang="en-US">
                <a:hlinkClick r:id="rId3"/>
              </a:rPr>
              <a:t>https://www.youtube.com/watch?v=LtNSd_4txVc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E5254-D2B0-4FB5-B3CD-D8F6B836DFAA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3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E5254-D2B0-4FB5-B3CD-D8F6B836DF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86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https://www.linkedin.com/learning-login/share?forceAccount=false&amp;redirect=https%3A%2F%2Fwww.linkedin.com%2Flearning%2Fcss-essential-training-3%3Ftrk%3Dshare_ent_url&amp;account=42288921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AE5254-D2B0-4FB5-B3CD-D8F6B836DF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5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7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135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417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56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90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0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96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5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hyperlink" Target="http://&#160;fhttp:/html5gameengine.com/" TargetMode="External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beinternetawesome.withgoogle.com/en_us/interland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3121531/multi-client-server-common-way-for-2-way-connection-i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salatas.ictpro.gr/a-proposal-for-developing-a-mobile-based-environment-to-help-children-learning-a-foreign-languag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hyperlink" Target="https://developer.mozilla.org/en-US/docs/Web/HTTP/Overview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youtu.be/5Jr-_Za5yQ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rubenayla.blogspot.com/2020/04/the-structure-of-url-uniform-resource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youtu.be/5Jr-_Za5yQ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rubenayla.blogspot.com/2020/04/the-structure-of-url-uniform-resource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tryit.asp?filename=tryhtml_images_tru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chrome-devtoo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learning-login/share?account=42288921&amp;forceAccount=false&amp;redirect=https%3A%2F%2Fwww.linkedin.com%2Flearning%2Flearning-chrome-web-developer-tools-2%3Ftrk%3Dshare_ent_url%26shareId%3DyKoRRVZjQCKCdY5iqoQDTA%253D%253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tryit.asp?filename=tryhtml_images_trull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7.png"/><Relationship Id="rId5" Type="http://schemas.openxmlformats.org/officeDocument/2006/relationships/hyperlink" Target="https://developer.mozilla.org/en-US/docs/Web/HTTP/Status" TargetMode="External"/><Relationship Id="rId4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tryit.asp?filename=tryhtml_images_trull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/getstarted/tips-and-tricks" TargetMode="External"/><Relationship Id="rId3" Type="http://schemas.openxmlformats.org/officeDocument/2006/relationships/hyperlink" Target="https://code.visualstudio.com/docs/setup/setup-overview" TargetMode="External"/><Relationship Id="rId7" Type="http://schemas.openxmlformats.org/officeDocument/2006/relationships/hyperlink" Target="https://code.visualstudio.com/docs/nodejs/nodejs-tutorial" TargetMode="External"/><Relationship Id="rId2" Type="http://schemas.openxmlformats.org/officeDocument/2006/relationships/hyperlink" Target="https://code.visualstudio.com/docs/getstarted/introvide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cs/languages/overview" TargetMode="External"/><Relationship Id="rId11" Type="http://schemas.openxmlformats.org/officeDocument/2006/relationships/hyperlink" Target="https://code.visualstudio.com/docs/editor/whyvscode" TargetMode="External"/><Relationship Id="rId5" Type="http://schemas.openxmlformats.org/officeDocument/2006/relationships/hyperlink" Target="https://code.visualstudio.com/docs/getstarted/settings" TargetMode="External"/><Relationship Id="rId10" Type="http://schemas.openxmlformats.org/officeDocument/2006/relationships/hyperlink" Target="https://code.visualstudio.com/api" TargetMode="External"/><Relationship Id="rId4" Type="http://schemas.openxmlformats.org/officeDocument/2006/relationships/hyperlink" Target="https://code.visualstudio.com/docs/getstarted/userinterface" TargetMode="External"/><Relationship Id="rId9" Type="http://schemas.openxmlformats.org/officeDocument/2006/relationships/hyperlink" Target="https://code.visualstudio.com/docs/azure/extension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flow.com/portfolio" TargetMode="External"/><Relationship Id="rId2" Type="http://schemas.openxmlformats.org/officeDocument/2006/relationships/hyperlink" Target="https://www.wix.com/portfolio-webs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Dtb3DdSvYRY?si=Bk0BgHL4aITEYi0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hepxa.co.uk/Welcome" TargetMode="External"/><Relationship Id="rId7" Type="http://schemas.openxmlformats.org/officeDocument/2006/relationships/hyperlink" Target="https://three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ch.io/" TargetMode="External"/><Relationship Id="rId5" Type="http://schemas.openxmlformats.org/officeDocument/2006/relationships/hyperlink" Target="https://codepen.io/jh3y/full/RwPrOoz" TargetMode="External"/><Relationship Id="rId4" Type="http://schemas.openxmlformats.org/officeDocument/2006/relationships/hyperlink" Target="https://codepen.io/ScavengerFrontend/full/xxGwjo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  <a:cs typeface="Calibri Light"/>
              </a:rPr>
              <a:t>Basic of web- HTTP and Development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rgbClr val="FFFFFF">
                    <a:alpha val="70000"/>
                  </a:srgbClr>
                </a:solidFill>
              </a:rPr>
              <a:t>Dr Xi Guo</a:t>
            </a:r>
          </a:p>
          <a:p>
            <a:pPr algn="l"/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FF0000"/>
                </a:solidFill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Assessment brief</a:t>
            </a:r>
          </a:p>
          <a:p>
            <a:r>
              <a:rPr lang="en-US" sz="240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HTTP Status Codes</a:t>
            </a:r>
          </a:p>
          <a:p>
            <a:r>
              <a:rPr lang="en-US" sz="240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cs typeface="Calibri"/>
              </a:rPr>
              <a:t>Overview of HTML, CSS and </a:t>
            </a:r>
            <a:r>
              <a:rPr lang="en-US" sz="2200" err="1">
                <a:cs typeface="Calibri"/>
              </a:rPr>
              <a:t>Javascript</a:t>
            </a:r>
            <a:endParaRPr lang="en-US" sz="220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cs typeface="Calibri"/>
              </a:rPr>
              <a:t>Introduce Repl.it (follow me demo)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1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Why use web technology for games?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23158"/>
            <a:ext cx="10905066" cy="497557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The web is ubiquitous. It allows distribution of games </a:t>
            </a:r>
            <a:r>
              <a:rPr lang="en-US" sz="2400">
                <a:cs typeface="Calibri"/>
              </a:rPr>
              <a:t>anytime</a:t>
            </a:r>
            <a:br>
              <a:rPr lang="en-US" sz="2400">
                <a:cs typeface="Calibri"/>
              </a:rPr>
            </a:br>
            <a:r>
              <a:rPr lang="en-US" sz="2400">
                <a:cs typeface="Calibri"/>
              </a:rPr>
              <a:t>and anywhere – Including across platforms</a:t>
            </a:r>
          </a:p>
          <a:p>
            <a:r>
              <a:rPr lang="en-US" sz="2400">
                <a:ea typeface="+mn-lt"/>
                <a:cs typeface="+mn-lt"/>
              </a:rPr>
              <a:t>Marketing and discoverability are improved. Directly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communicate with the client. </a:t>
            </a:r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You have control where it matters- Full DIY through the business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chain and lifecycle of the game. For example, updates, launches,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payments, data analysis etc. 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Rich resources for game engines, </a:t>
            </a:r>
            <a:r>
              <a:rPr lang="en-US" sz="2400" err="1">
                <a:cs typeface="Calibri"/>
              </a:rPr>
              <a:t>javascript</a:t>
            </a:r>
            <a:r>
              <a:rPr lang="en-US" sz="2400">
                <a:cs typeface="Calibri"/>
              </a:rPr>
              <a:t> library and large</a:t>
            </a:r>
            <a:br>
              <a:rPr lang="en-US" sz="2400">
                <a:cs typeface="Calibri"/>
              </a:rPr>
            </a:br>
            <a:r>
              <a:rPr lang="en-US" sz="2400">
                <a:cs typeface="Calibri"/>
              </a:rPr>
              <a:t>community to support learning.</a:t>
            </a:r>
          </a:p>
          <a:p>
            <a:r>
              <a:rPr lang="en-GB" sz="2400">
                <a:ea typeface="+mn-lt"/>
                <a:cs typeface="+mn-lt"/>
              </a:rPr>
              <a:t>Great potential to extend to other area like web art, web</a:t>
            </a:r>
            <a:br>
              <a:rPr lang="en-GB" sz="2400">
                <a:ea typeface="+mn-lt"/>
                <a:cs typeface="+mn-lt"/>
              </a:rPr>
            </a:br>
            <a:r>
              <a:rPr lang="en-GB" sz="2400">
                <a:ea typeface="+mn-lt"/>
                <a:cs typeface="+mn-lt"/>
              </a:rPr>
              <a:t>applications, web simulations.</a:t>
            </a:r>
            <a:endParaRPr lang="en-US" sz="2400">
              <a:ea typeface="+mn-lt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>
                <a:ea typeface="+mn-lt"/>
                <a:cs typeface="+mn-lt"/>
              </a:rPr>
              <a:t> A web game engine list (</a:t>
            </a:r>
            <a:r>
              <a:rPr lang="en-US" sz="2000">
                <a:ea typeface="+mn-lt"/>
                <a:cs typeface="+mn-lt"/>
              </a:rPr>
              <a:t>http://html5gameengine.com/)</a:t>
            </a:r>
            <a:endParaRPr lang="en-US" sz="2000">
              <a:cs typeface="Calibri"/>
              <a:hlinkClick r:id="rId5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41" y="5446190"/>
            <a:ext cx="1475759" cy="1411810"/>
          </a:xfrm>
          <a:prstGeom prst="rect">
            <a:avLst/>
          </a:prstGeom>
        </p:spPr>
      </p:pic>
      <p:pic>
        <p:nvPicPr>
          <p:cNvPr id="7" name="session1_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92580" y="5577114"/>
            <a:ext cx="1280886" cy="12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9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B846-B77C-4FB9-80FC-92982399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not to use web technology for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3F2A-D7A8-42C4-B41B-3A11F0DA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GB" sz="2600"/>
              <a:t>Difficulty with loading large real time multimedia resources (for example - video and 3D content)</a:t>
            </a:r>
            <a:r>
              <a:rPr lang="en-US" sz="2600"/>
              <a:t>​</a:t>
            </a:r>
          </a:p>
          <a:p>
            <a:pPr fontAlgn="base"/>
            <a:r>
              <a:rPr lang="en-GB" sz="2600"/>
              <a:t>Can be affected by different browsers / personal devices</a:t>
            </a:r>
            <a:r>
              <a:rPr lang="en-US" sz="2600"/>
              <a:t>​</a:t>
            </a:r>
          </a:p>
          <a:p>
            <a:pPr fontAlgn="base"/>
            <a:r>
              <a:rPr lang="en-GB" sz="2600"/>
              <a:t>Can be difficult to find problems</a:t>
            </a:r>
            <a:r>
              <a:rPr lang="en-US" sz="2600"/>
              <a:t>​</a:t>
            </a:r>
          </a:p>
          <a:p>
            <a:pPr fontAlgn="base"/>
            <a:r>
              <a:rPr lang="en-GB" sz="2600"/>
              <a:t>Harder to use hardware features within devices (affects </a:t>
            </a:r>
            <a:r>
              <a:rPr lang="en-GB" sz="2600" err="1"/>
              <a:t>webAR</a:t>
            </a:r>
            <a:r>
              <a:rPr lang="en-GB" sz="2600"/>
              <a:t>)</a:t>
            </a:r>
            <a:r>
              <a:rPr lang="en-US" sz="2600"/>
              <a:t>​</a:t>
            </a:r>
          </a:p>
          <a:p>
            <a:pPr fontAlgn="base"/>
            <a:r>
              <a:rPr lang="en-GB" sz="2600"/>
              <a:t>Security issues and cross domain issues.</a:t>
            </a:r>
            <a:endParaRPr lang="en-US" sz="260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41" y="5446190"/>
            <a:ext cx="1475759" cy="1411810"/>
          </a:xfrm>
          <a:prstGeom prst="rect">
            <a:avLst/>
          </a:prstGeom>
        </p:spPr>
      </p:pic>
      <p:pic>
        <p:nvPicPr>
          <p:cNvPr id="7" name="session1_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9049" y="5634962"/>
            <a:ext cx="1157184" cy="11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525" y="1526187"/>
            <a:ext cx="4843473" cy="3857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0026A-3472-486B-92A4-3114385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transfer web pages to a game?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9A7E-5C25-49A3-A5CF-3F46948B5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5417"/>
            <a:ext cx="63515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Actives: Play the game below and use your existing knowledge to </a:t>
            </a:r>
            <a:r>
              <a:rPr lang="en-US" sz="3200" err="1">
                <a:cs typeface="Calibri"/>
              </a:rPr>
              <a:t>analyse</a:t>
            </a:r>
            <a:r>
              <a:rPr lang="en-US" sz="3200">
                <a:cs typeface="Calibri"/>
              </a:rPr>
              <a:t> it. Can you tell what technology it is using?</a:t>
            </a:r>
          </a:p>
          <a:p>
            <a:r>
              <a:rPr lang="en-GB" sz="3200">
                <a:hlinkClick r:id="rId6"/>
              </a:rPr>
              <a:t>https://beinternetawesome.withgoogle.com/en_us/interland</a:t>
            </a:r>
            <a:endParaRPr 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41" y="5446190"/>
            <a:ext cx="1475759" cy="1411810"/>
          </a:xfrm>
          <a:prstGeom prst="rect">
            <a:avLst/>
          </a:prstGeom>
        </p:spPr>
      </p:pic>
      <p:pic>
        <p:nvPicPr>
          <p:cNvPr id="7" name="session1_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31285" y="5648365"/>
            <a:ext cx="1120569" cy="11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2F8D-D213-47EA-B1B5-21F43609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Discussion: Where are your skills?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9AE-615E-43AC-B905-AEB6A5FA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2104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cs typeface="Calibri"/>
              </a:rPr>
              <a:t>Imagine you have been asked to make this web game.</a:t>
            </a:r>
            <a:endParaRPr lang="en-US" sz="2800"/>
          </a:p>
          <a:p>
            <a:r>
              <a:rPr lang="en-US" sz="2800">
                <a:cs typeface="Calibri"/>
              </a:rPr>
              <a:t>How are you going to design it?</a:t>
            </a:r>
          </a:p>
          <a:p>
            <a:r>
              <a:rPr lang="en-US" sz="2800">
                <a:cs typeface="Calibri"/>
              </a:rPr>
              <a:t>What technology will you need to use?</a:t>
            </a:r>
          </a:p>
          <a:p>
            <a:r>
              <a:rPr lang="en-US" sz="2800">
                <a:cs typeface="Calibri"/>
              </a:rPr>
              <a:t>Where are you going to start?</a:t>
            </a:r>
          </a:p>
          <a:p>
            <a:r>
              <a:rPr lang="en-US" sz="2800">
                <a:cs typeface="Calibri"/>
              </a:rPr>
              <a:t>What do you feel you are most likely to struggle with?</a:t>
            </a:r>
          </a:p>
        </p:txBody>
      </p:sp>
    </p:spTree>
    <p:extLst>
      <p:ext uri="{BB962C8B-B14F-4D97-AF65-F5344CB8AC3E}">
        <p14:creationId xmlns:p14="http://schemas.microsoft.com/office/powerpoint/2010/main" val="223030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solidFill>
                  <a:srgbClr val="FF0000"/>
                </a:solidFill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Assessment brief</a:t>
            </a:r>
          </a:p>
          <a:p>
            <a:r>
              <a:rPr lang="en-US" sz="240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HTTP Status Codes</a:t>
            </a:r>
          </a:p>
          <a:p>
            <a:r>
              <a:rPr lang="en-US" sz="240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cs typeface="Calibri"/>
              </a:rPr>
              <a:t>Overview of HTML, CSS and </a:t>
            </a:r>
            <a:r>
              <a:rPr lang="en-US" sz="2200" err="1">
                <a:cs typeface="Calibri"/>
              </a:rPr>
              <a:t>Javascript</a:t>
            </a:r>
            <a:endParaRPr lang="en-US" sz="220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cs typeface="Calibri"/>
              </a:rPr>
              <a:t>Introduce Repl.it (follow me demo)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93DE-F099-4BAE-8C53-067D0277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Web game learning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6523A-2449-432F-93BE-98E936F9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82181"/>
            <a:ext cx="8596668" cy="468799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3200">
                <a:ea typeface="+mn-lt"/>
                <a:cs typeface="+mn-lt"/>
              </a:rPr>
              <a:t>The module material has been designed to take everyone from a beginner to full stack web game developer efficiently</a:t>
            </a:r>
            <a:endParaRPr lang="en-US" sz="32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GB" sz="3200">
                <a:ea typeface="+mn-lt"/>
                <a:cs typeface="+mn-lt"/>
              </a:rPr>
              <a:t>Learning through guided activities and lab practise</a:t>
            </a:r>
            <a:endParaRPr lang="en-US" sz="24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GB" sz="3200"/>
              <a:t>Learning is guided by your questions </a:t>
            </a:r>
            <a:r>
              <a:rPr lang="en-US" sz="3200"/>
              <a:t> (So submit your questions!!!)</a:t>
            </a:r>
          </a:p>
          <a:p>
            <a:pPr>
              <a:lnSpc>
                <a:spcPct val="90000"/>
              </a:lnSpc>
            </a:pPr>
            <a:r>
              <a:rPr lang="en-GB" sz="3200"/>
              <a:t>Blended learning: </a:t>
            </a:r>
            <a:r>
              <a:rPr lang="en-US" sz="3200"/>
              <a:t>Self-learn with selected resources on Moodle is required</a:t>
            </a:r>
          </a:p>
          <a:p>
            <a:pPr>
              <a:lnSpc>
                <a:spcPct val="90000"/>
              </a:lnSpc>
            </a:pPr>
            <a:r>
              <a:rPr lang="en-GB" sz="3200"/>
              <a:t>Multiple communication channels: </a:t>
            </a:r>
            <a:r>
              <a:rPr lang="en-US" sz="3200"/>
              <a:t>Survey, </a:t>
            </a:r>
            <a:r>
              <a:rPr lang="en-GB" sz="3200">
                <a:ea typeface="+mn-lt"/>
                <a:cs typeface="+mn-lt"/>
              </a:rPr>
              <a:t>MS team, Emails</a:t>
            </a:r>
            <a:r>
              <a:rPr lang="zh-CN" altLang="en-US" sz="3200">
                <a:ea typeface="+mn-lt"/>
                <a:cs typeface="+mn-lt"/>
              </a:rPr>
              <a:t>， </a:t>
            </a:r>
            <a:r>
              <a:rPr lang="en-GB" sz="3200">
                <a:ea typeface="+mn-lt"/>
                <a:cs typeface="+mn-lt"/>
              </a:rPr>
              <a:t>Discord discussion </a:t>
            </a:r>
            <a:endParaRPr lang="en-GB" sz="3200"/>
          </a:p>
          <a:p>
            <a:pPr>
              <a:lnSpc>
                <a:spcPct val="90000"/>
              </a:lnSpc>
            </a:pPr>
            <a:endParaRPr lang="en-GB" sz="3200"/>
          </a:p>
          <a:p>
            <a:pPr>
              <a:lnSpc>
                <a:spcPct val="90000"/>
              </a:lnSpc>
            </a:pPr>
            <a:endParaRPr lang="en-GB" sz="3200"/>
          </a:p>
          <a:p>
            <a:pPr marL="0" indent="0">
              <a:lnSpc>
                <a:spcPct val="90000"/>
              </a:lnSpc>
              <a:buNone/>
            </a:pP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73888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B5C2-CF5E-435F-9791-930F43F9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96058" cy="13208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Web game learning path - Module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5534-36C7-4BA7-AF93-C397BB48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8789"/>
            <a:ext cx="8596668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2800">
                <a:ea typeface="+mn-lt"/>
                <a:cs typeface="+mn-lt"/>
              </a:rPr>
              <a:t>Basic web theory and programming languages (foundation)</a:t>
            </a:r>
            <a:endParaRPr lang="en-US" sz="28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ea typeface="+mn-lt"/>
                <a:cs typeface="+mn-lt"/>
              </a:rPr>
              <a:t>HTTP protocol 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ea typeface="+mn-lt"/>
                <a:cs typeface="+mn-lt"/>
              </a:rPr>
              <a:t>IDE set up Debug method </a:t>
            </a:r>
            <a:endParaRPr lang="en-US" sz="2400"/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ea typeface="+mn-lt"/>
                <a:cs typeface="+mn-lt"/>
              </a:rPr>
              <a:t>HTML5 and CSS 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 err="1">
                <a:ea typeface="+mn-lt"/>
                <a:cs typeface="+mn-lt"/>
              </a:rPr>
              <a:t>Javascript</a:t>
            </a:r>
            <a:r>
              <a:rPr lang="en-GB" sz="2400">
                <a:ea typeface="+mn-lt"/>
                <a:cs typeface="+mn-lt"/>
              </a:rPr>
              <a:t>, ES6 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 err="1">
                <a:solidFill>
                  <a:srgbClr val="00B0F0"/>
                </a:solidFill>
                <a:ea typeface="+mn-lt"/>
                <a:cs typeface="+mn-lt"/>
              </a:rPr>
              <a:t>Javascript</a:t>
            </a:r>
            <a:r>
              <a:rPr lang="en-GB" sz="2400">
                <a:solidFill>
                  <a:srgbClr val="00B0F0"/>
                </a:solidFill>
                <a:ea typeface="+mn-lt"/>
                <a:cs typeface="+mn-lt"/>
              </a:rPr>
              <a:t> libraries and development stacks</a:t>
            </a:r>
          </a:p>
          <a:p>
            <a:pPr>
              <a:lnSpc>
                <a:spcPct val="90000"/>
              </a:lnSpc>
            </a:pPr>
            <a:r>
              <a:rPr lang="en-GB" sz="2800">
                <a:ea typeface="+mn-lt"/>
                <a:cs typeface="+mn-lt"/>
              </a:rPr>
              <a:t>Use HTML multi-media, canvas</a:t>
            </a:r>
            <a:r>
              <a:rPr lang="en-GB" sz="2800">
                <a:latin typeface="Trebuchet MS"/>
                <a:cs typeface="Calibri"/>
              </a:rPr>
              <a:t> for</a:t>
            </a:r>
            <a:r>
              <a:rPr lang="en-GB" sz="2800">
                <a:ea typeface="+mn-lt"/>
                <a:cs typeface="+mn-lt"/>
              </a:rPr>
              <a:t> game development </a:t>
            </a:r>
          </a:p>
          <a:p>
            <a:pPr>
              <a:lnSpc>
                <a:spcPct val="90000"/>
              </a:lnSpc>
            </a:pPr>
            <a:r>
              <a:rPr lang="en-GB" sz="2800">
                <a:ea typeface="+mn-lt"/>
                <a:cs typeface="+mn-lt"/>
              </a:rPr>
              <a:t>Client-side web 3D graphic basic programming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 err="1">
                <a:ea typeface="+mn-lt"/>
                <a:cs typeface="+mn-lt"/>
              </a:rPr>
              <a:t>ThreeJS</a:t>
            </a:r>
            <a:r>
              <a:rPr lang="en-GB" sz="2400">
                <a:ea typeface="+mn-lt"/>
                <a:cs typeface="+mn-lt"/>
              </a:rPr>
              <a:t> </a:t>
            </a:r>
            <a:endParaRPr lang="en-GB" sz="2400">
              <a:solidFill>
                <a:srgbClr val="FF0000"/>
              </a:solidFill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solidFill>
                  <a:srgbClr val="00B0F0"/>
                </a:solidFill>
                <a:latin typeface="Calibri"/>
                <a:cs typeface="Calibri"/>
              </a:rPr>
              <a:t>WebGL </a:t>
            </a:r>
            <a:endParaRPr lang="en-GB" sz="2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B5C2-CF5E-435F-9791-930F43F9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96058" cy="87481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Web game learning path - Module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5534-36C7-4BA7-AF93-C397BB48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8703"/>
            <a:ext cx="8596668" cy="445396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>
                <a:ea typeface="+mn-lt"/>
                <a:cs typeface="+mn-lt"/>
              </a:rPr>
              <a:t>Interaction and Server-side programming</a:t>
            </a:r>
            <a:endParaRPr lang="en-US" sz="24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ea typeface="+mn-lt"/>
                <a:cs typeface="+mn-lt"/>
              </a:rPr>
              <a:t>Client-server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ea typeface="+mn-lt"/>
                <a:cs typeface="+mn-lt"/>
              </a:rPr>
              <a:t>Use Node.js, Express.js for server set up</a:t>
            </a:r>
            <a:endParaRPr lang="en-US" sz="24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ea typeface="+mn-lt"/>
                <a:cs typeface="+mn-lt"/>
              </a:rPr>
              <a:t>Communication between client-side and server-side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ea typeface="+mn-lt"/>
                <a:cs typeface="+mn-lt"/>
              </a:rPr>
              <a:t>REST API and web services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ea typeface="+mn-lt"/>
                <a:cs typeface="+mn-lt"/>
              </a:rPr>
              <a:t>State maintain : Session, Cookie </a:t>
            </a:r>
          </a:p>
          <a:p>
            <a:pPr>
              <a:lnSpc>
                <a:spcPct val="90000"/>
              </a:lnSpc>
            </a:pPr>
            <a:r>
              <a:rPr lang="en-GB" sz="2800">
                <a:solidFill>
                  <a:srgbClr val="00B0F0"/>
                </a:solidFill>
                <a:ea typeface="+mn-lt"/>
                <a:cs typeface="+mn-lt"/>
              </a:rPr>
              <a:t>Data </a:t>
            </a:r>
            <a:endParaRPr lang="en-US" sz="2800">
              <a:solidFill>
                <a:srgbClr val="00B0F0"/>
              </a:solidFill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solidFill>
                  <a:schemeClr val="tx1"/>
                </a:solidFill>
                <a:ea typeface="+mn-lt"/>
                <a:cs typeface="+mn-lt"/>
              </a:rPr>
              <a:t>Data storage and web data format 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solidFill>
                  <a:schemeClr val="tx1"/>
                </a:solidFill>
                <a:ea typeface="+mn-lt"/>
                <a:cs typeface="+mn-lt"/>
              </a:rPr>
              <a:t>Basic database introduction 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solidFill>
                  <a:srgbClr val="00B0F0"/>
                </a:solidFill>
                <a:ea typeface="+mn-lt"/>
                <a:cs typeface="+mn-lt"/>
              </a:rPr>
              <a:t>SQL introduction</a:t>
            </a:r>
            <a:endParaRPr lang="en-GB" sz="2400">
              <a:solidFill>
                <a:srgbClr val="00B0F0"/>
              </a:solidFill>
              <a:latin typeface="Calibri"/>
              <a:ea typeface="+mn-lt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en-GB" sz="2400">
                <a:solidFill>
                  <a:schemeClr val="tx1"/>
                </a:solidFill>
                <a:ea typeface="+mn-lt"/>
                <a:cs typeface="+mn-lt"/>
              </a:rPr>
              <a:t>Build web game with database support</a:t>
            </a:r>
            <a:endParaRPr lang="en-GB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3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B5C2-CF5E-435F-9791-930F43F9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84183" cy="13208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Web game learning path - Module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5534-36C7-4BA7-AF93-C397BB48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2800">
                <a:ea typeface="+mn-lt"/>
                <a:cs typeface="+mn-lt"/>
              </a:rPr>
              <a:t>Server settings and game publishing</a:t>
            </a:r>
            <a:endParaRPr lang="en-US" sz="28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ea typeface="+mn-lt"/>
                <a:cs typeface="+mn-lt"/>
              </a:rPr>
              <a:t>HTTPS and CROS-domain</a:t>
            </a:r>
            <a:endParaRPr lang="en-US" sz="2400">
              <a:ea typeface="+mn-lt"/>
              <a:cs typeface="+mn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ea typeface="+mn-lt"/>
                <a:cs typeface="+mn-lt"/>
              </a:rPr>
              <a:t>Putting things together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z="2400">
                <a:solidFill>
                  <a:srgbClr val="00B0F0"/>
                </a:solidFill>
                <a:ea typeface="+mn-lt"/>
                <a:cs typeface="+mn-lt"/>
              </a:rPr>
              <a:t>Local server setup 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sz="2400">
              <a:solidFill>
                <a:srgbClr val="00B0F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GB" sz="2600">
                <a:ea typeface="+mn-lt"/>
                <a:cs typeface="+mn-lt"/>
              </a:rPr>
              <a:t>Q&amp;A and the way forward</a:t>
            </a:r>
            <a:endParaRPr lang="en-GB" sz="2600">
              <a:solidFill>
                <a:srgbClr val="40404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3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Things to do before start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2655" y="2548270"/>
            <a:ext cx="8596668" cy="2099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Bring your questions </a:t>
            </a:r>
          </a:p>
          <a:p>
            <a:r>
              <a:rPr lang="en-GB"/>
              <a:t>Bring your curiosity </a:t>
            </a:r>
          </a:p>
          <a:p>
            <a:r>
              <a:rPr lang="en-GB"/>
              <a:t>Bring your own headphone if needed</a:t>
            </a:r>
          </a:p>
        </p:txBody>
      </p:sp>
    </p:spTree>
    <p:extLst>
      <p:ext uri="{BB962C8B-B14F-4D97-AF65-F5344CB8AC3E}">
        <p14:creationId xmlns:p14="http://schemas.microsoft.com/office/powerpoint/2010/main" val="308878962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cs typeface="Calibri"/>
              </a:rPr>
              <a:t>Assessment brief</a:t>
            </a:r>
          </a:p>
          <a:p>
            <a:r>
              <a:rPr lang="en-US" sz="2400" dirty="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Introduction to the debug tool in Chrome(follow me demo)</a:t>
            </a:r>
          </a:p>
          <a:p>
            <a:r>
              <a:rPr lang="en-US" sz="2400" dirty="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cs typeface="Calibri"/>
              </a:rPr>
              <a:t>Overview of HTML, CSS and </a:t>
            </a:r>
            <a:r>
              <a:rPr lang="en-US" sz="2200" dirty="0" err="1">
                <a:cs typeface="Calibri"/>
              </a:rPr>
              <a:t>Javascript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58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Assignment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/>
              <a:t>Please check Assignment brief on Moodle</a:t>
            </a:r>
          </a:p>
        </p:txBody>
      </p:sp>
    </p:spTree>
    <p:extLst>
      <p:ext uri="{BB962C8B-B14F-4D97-AF65-F5344CB8AC3E}">
        <p14:creationId xmlns:p14="http://schemas.microsoft.com/office/powerpoint/2010/main" val="80739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Assessment brief</a:t>
            </a:r>
          </a:p>
          <a:p>
            <a:r>
              <a:rPr lang="en-US" sz="2400" dirty="0">
                <a:solidFill>
                  <a:srgbClr val="FF0000"/>
                </a:solidFill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Introduction to the debug tool in Chrome(follow me demo)</a:t>
            </a:r>
          </a:p>
          <a:p>
            <a:r>
              <a:rPr lang="en-US" sz="2400" dirty="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cs typeface="Calibri"/>
              </a:rPr>
              <a:t>Overview of HTML, CSS and </a:t>
            </a:r>
            <a:r>
              <a:rPr lang="en-US" sz="2200" dirty="0" err="1">
                <a:cs typeface="Calibri"/>
              </a:rPr>
              <a:t>Javascript</a:t>
            </a:r>
            <a:endParaRPr lang="en-US" sz="22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05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9BD-BD29-47ED-A3EB-0B0A78AA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Client-server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F3C2CEB-679C-42D6-9C7D-8BB6BBE5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330" y="1807345"/>
            <a:ext cx="8897664" cy="25956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97910-E82D-4C4B-AEE6-B6F9676E2E84}"/>
              </a:ext>
            </a:extLst>
          </p:cNvPr>
          <p:cNvSpPr txBox="1"/>
          <p:nvPr/>
        </p:nvSpPr>
        <p:spPr>
          <a:xfrm>
            <a:off x="1161567" y="4403035"/>
            <a:ext cx="5936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stackoverflow.com/questions/13121531/multi-client-server-common-way-for-2-way-connection-in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24356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89BD-BD29-47ED-A3EB-0B0A78AA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Client-server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BCA09C9-E725-4701-A592-FD42098F7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38779" y="505851"/>
            <a:ext cx="5144131" cy="58462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17DF3-ABD7-4C4A-839E-7FC92B2EC95F}"/>
              </a:ext>
            </a:extLst>
          </p:cNvPr>
          <p:cNvSpPr txBox="1"/>
          <p:nvPr/>
        </p:nvSpPr>
        <p:spPr>
          <a:xfrm>
            <a:off x="4038779" y="6327776"/>
            <a:ext cx="5144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jsalatas.ictpro.gr/a-proposal-for-developing-a-mobile-based-environment-to-help-children-learning-a-foreign-language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99452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EB8C-8876-44CC-8D1B-AAE7BA6A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 to "drive" the web – do you know the rules? </a:t>
            </a:r>
            <a:endParaRPr lang="en-US"/>
          </a:p>
        </p:txBody>
      </p:sp>
      <p:pic>
        <p:nvPicPr>
          <p:cNvPr id="4" name="Picture 4" descr="A close up of a toy car&#10;&#10;Description automatically generated">
            <a:extLst>
              <a:ext uri="{FF2B5EF4-FFF2-40B4-BE49-F238E27FC236}">
                <a16:creationId xmlns:a16="http://schemas.microsoft.com/office/drawing/2014/main" id="{AA95373A-24B8-4B04-903F-310A41F0A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471" y="1926266"/>
            <a:ext cx="7346945" cy="4351338"/>
          </a:xfrm>
        </p:spPr>
      </p:pic>
      <p:pic>
        <p:nvPicPr>
          <p:cNvPr id="5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9AECAF5-F861-4185-8FF2-109120B5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249" y="1837735"/>
            <a:ext cx="2743200" cy="16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4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D38B-4E0B-42CE-ABFD-8C355D15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Delivery over internet –HTTP and HTML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86D29B-7CDB-4A69-B9A9-13511D47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58252" y="1204391"/>
            <a:ext cx="8380079" cy="5137150"/>
          </a:xfrm>
        </p:spPr>
      </p:pic>
      <p:sp>
        <p:nvSpPr>
          <p:cNvPr id="3" name="Rectangle 2"/>
          <p:cNvSpPr/>
          <p:nvPr/>
        </p:nvSpPr>
        <p:spPr>
          <a:xfrm>
            <a:off x="677334" y="6018376"/>
            <a:ext cx="895795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/>
              <a:t>Original from: </a:t>
            </a:r>
          </a:p>
          <a:p>
            <a:r>
              <a:rPr lang="en-GB">
                <a:hlinkClick r:id="rId6"/>
              </a:rPr>
              <a:t>https://developer.mozilla.org/en-US/docs/Web/HTTP/Overview</a:t>
            </a:r>
            <a:r>
              <a:rPr lang="en-GB"/>
              <a:t> (16/09/2023)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41" y="5481816"/>
            <a:ext cx="1475759" cy="1411810"/>
          </a:xfrm>
          <a:prstGeom prst="rect">
            <a:avLst/>
          </a:prstGeom>
        </p:spPr>
      </p:pic>
      <p:pic>
        <p:nvPicPr>
          <p:cNvPr id="6" name="request and respon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80570" y="5628992"/>
            <a:ext cx="1117457" cy="1117457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1656142" y="3949538"/>
            <a:ext cx="997527" cy="1745672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Up Arrow 7"/>
          <p:cNvSpPr/>
          <p:nvPr/>
        </p:nvSpPr>
        <p:spPr>
          <a:xfrm>
            <a:off x="3639982" y="3325151"/>
            <a:ext cx="884518" cy="1745672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AF7E-1CCA-430B-BD57-36C1C5AC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URL- the address of the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292C-524C-4461-9663-D862EE3FD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/>
              <a:t>Watch the video below and learn the format of URL.</a:t>
            </a:r>
          </a:p>
          <a:p>
            <a:pPr marL="457200" lvl="1" indent="0">
              <a:buNone/>
            </a:pPr>
            <a:r>
              <a:rPr lang="en-GB" sz="2400">
                <a:cs typeface="Calibri"/>
                <a:hlinkClick r:id="rId2"/>
              </a:rPr>
              <a:t>https://youtu.be/5Jr-_Za5yQM</a:t>
            </a:r>
            <a:endParaRPr lang="en-GB" sz="2400">
              <a:cs typeface="Calibri"/>
            </a:endParaRPr>
          </a:p>
          <a:p>
            <a:endParaRPr lang="en-GB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C198D77A-EDC4-40C2-9AB8-352A42885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1284" y="3049798"/>
            <a:ext cx="9325014" cy="1567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3D061-1C56-4CAC-9FF6-02C10EFF79FA}"/>
              </a:ext>
            </a:extLst>
          </p:cNvPr>
          <p:cNvSpPr txBox="1"/>
          <p:nvPr/>
        </p:nvSpPr>
        <p:spPr>
          <a:xfrm>
            <a:off x="451284" y="4717250"/>
            <a:ext cx="9325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rubenayla.blogspot.com/2020/04/the-structure-of-url-uniform-resource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32976-3F51-4008-9BDD-452B49D80662}"/>
              </a:ext>
            </a:extLst>
          </p:cNvPr>
          <p:cNvSpPr/>
          <p:nvPr/>
        </p:nvSpPr>
        <p:spPr>
          <a:xfrm>
            <a:off x="340468" y="3822970"/>
            <a:ext cx="9435830" cy="651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AF7E-1CCA-430B-BD57-36C1C5AC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URL- the address of the web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292C-524C-4461-9663-D862EE3FD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/>
              <a:t>Watch the video below and learn the format of URL.</a:t>
            </a:r>
          </a:p>
          <a:p>
            <a:pPr marL="457200" lvl="1" indent="0">
              <a:buNone/>
            </a:pPr>
            <a:r>
              <a:rPr lang="en-GB" sz="2400">
                <a:cs typeface="Calibri"/>
                <a:hlinkClick r:id="rId2"/>
              </a:rPr>
              <a:t>https://youtu.be/5Jr-_Za5yQM</a:t>
            </a:r>
            <a:endParaRPr lang="en-GB" sz="2400">
              <a:cs typeface="Calibri"/>
            </a:endParaRPr>
          </a:p>
          <a:p>
            <a:endParaRPr lang="en-GB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C198D77A-EDC4-40C2-9AB8-352A42885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1284" y="3049798"/>
            <a:ext cx="9325014" cy="1567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3D061-1C56-4CAC-9FF6-02C10EFF79FA}"/>
              </a:ext>
            </a:extLst>
          </p:cNvPr>
          <p:cNvSpPr txBox="1"/>
          <p:nvPr/>
        </p:nvSpPr>
        <p:spPr>
          <a:xfrm>
            <a:off x="451284" y="4717250"/>
            <a:ext cx="9325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rubenayla.blogspot.com/2020/04/the-structure-of-url-uniform-resource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7DC0885D-60A5-B870-810B-AA018E580B2A}"/>
              </a:ext>
            </a:extLst>
          </p:cNvPr>
          <p:cNvSpPr/>
          <p:nvPr/>
        </p:nvSpPr>
        <p:spPr>
          <a:xfrm>
            <a:off x="4002973" y="4307279"/>
            <a:ext cx="2216727" cy="831273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rgbClr val="040C28"/>
                </a:solidFill>
                <a:ea typeface="+mn-lt"/>
                <a:cs typeface="+mn-lt"/>
              </a:rPr>
              <a:t>top-level domain</a:t>
            </a:r>
            <a:r>
              <a:rPr lang="en-US" sz="1500">
                <a:solidFill>
                  <a:srgbClr val="202124"/>
                </a:solidFill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1026" name="Picture 2" descr="3D House Numbers Plaques Door Numbers Street Names Outdoor Signs 3D Nu –  Signs Expert">
            <a:extLst>
              <a:ext uri="{FF2B5EF4-FFF2-40B4-BE49-F238E27FC236}">
                <a16:creationId xmlns:a16="http://schemas.microsoft.com/office/drawing/2014/main" id="{08FFFEA2-3446-3618-91C7-5718D102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782" y="709234"/>
            <a:ext cx="2819417" cy="23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11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Assessment brief</a:t>
            </a:r>
          </a:p>
          <a:p>
            <a:r>
              <a:rPr lang="en-US" sz="2400" dirty="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HTTP Status Codes</a:t>
            </a:r>
          </a:p>
          <a:p>
            <a:r>
              <a:rPr lang="en-US" sz="2400" dirty="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cs typeface="Calibri"/>
              </a:rPr>
              <a:t>Overview of HTML, CSS and </a:t>
            </a:r>
            <a:r>
              <a:rPr lang="en-US" sz="2200" dirty="0" err="1">
                <a:cs typeface="Calibri"/>
              </a:rPr>
              <a:t>Javascript</a:t>
            </a:r>
            <a:endParaRPr lang="en-US" sz="22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0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Pre-session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6" y="1230088"/>
            <a:ext cx="5874291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Have you brought your questions?</a:t>
            </a:r>
          </a:p>
          <a:p>
            <a:r>
              <a:rPr lang="en-US" sz="3200">
                <a:cs typeface="Calibri"/>
              </a:rPr>
              <a:t>Review of the vote:</a:t>
            </a:r>
          </a:p>
          <a:p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12491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Activities: Inspect the HTTP request and response (Follow me Demo)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8"/>
            <a:ext cx="9867955" cy="4697411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GB" sz="2400"/>
              <a:t>Demo on how to use google development tool (follow me demo)</a:t>
            </a:r>
          </a:p>
          <a:p>
            <a:pPr marL="457200" lvl="1" indent="0">
              <a:buNone/>
            </a:pPr>
            <a:endParaRPr lang="en-GB" sz="2400">
              <a:cs typeface="Calibri"/>
            </a:endParaRPr>
          </a:p>
          <a:p>
            <a:r>
              <a:rPr lang="en-US" sz="2400">
                <a:cs typeface="Calibri"/>
              </a:rPr>
              <a:t>Find out what information is embedded in the HTTP head to the link below:</a:t>
            </a:r>
          </a:p>
          <a:p>
            <a:pPr marL="400050" lvl="1" indent="0">
              <a:buNone/>
            </a:pPr>
            <a:r>
              <a:rPr lang="en-GB" sz="2200">
                <a:hlinkClick r:id="rId2"/>
              </a:rPr>
              <a:t>https://www.w3schools.com/html/tryit.asp?filename=tryhtml_images_trulli</a:t>
            </a:r>
            <a:endParaRPr lang="en-GB" sz="2200"/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081378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BD34-925B-4EEF-87A6-D0A04684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Use google chrome debug tools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E90D-4C8D-459F-AC0C-3367B2AA0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dirty="0" err="1"/>
              <a:t>Practise</a:t>
            </a:r>
            <a:r>
              <a:rPr lang="en-US" sz="2400" dirty="0"/>
              <a:t> using google chrome debugging tools (text).</a:t>
            </a:r>
          </a:p>
          <a:p>
            <a:pPr marL="457200" lvl="1" indent="0">
              <a:buNone/>
            </a:pPr>
            <a:r>
              <a:rPr lang="en-US" sz="2200" dirty="0">
                <a:hlinkClick r:id="rId3"/>
              </a:rPr>
              <a:t>https://developers.google.com/web/tools/chrome-devtools</a:t>
            </a:r>
          </a:p>
          <a:p>
            <a:r>
              <a:rPr lang="en-US" sz="2400" dirty="0"/>
              <a:t>Watch the tutorial below to use the google chrome developer tools.(You need to login </a:t>
            </a:r>
            <a:r>
              <a:rPr lang="en-GB" sz="2400" dirty="0"/>
              <a:t>using your university account</a:t>
            </a:r>
            <a:r>
              <a:rPr lang="en-US" sz="2400" dirty="0"/>
              <a:t>) </a:t>
            </a:r>
            <a:endParaRPr lang="en-GB" sz="2200" dirty="0"/>
          </a:p>
          <a:p>
            <a:r>
              <a:rPr lang="en-GB" sz="2400" b="0" i="0" dirty="0">
                <a:effectLst/>
                <a:latin typeface="-apple-system"/>
                <a:hlinkClick r:id="rId4"/>
              </a:rPr>
              <a:t>https://www.linkedin.com/learning-login/share?account=42288921&amp;forceAccount=false&amp;redirect=https%3A%2F%2Fwww.linkedin.com%2Flearning%2Flearning-chrome-web-developer-tools-2%3Ftrk%3Dshare_ent_url%26shareId%3DyKoRRVZjQCKCdY5iqoQDTA%253D%253D</a:t>
            </a:r>
            <a:endParaRPr lang="en-GB" sz="2400" b="0" i="0" dirty="0"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GB" sz="2200" dirty="0"/>
              <a:t>Please contact the ICT if you can’t login the LinkedIn Learning</a:t>
            </a:r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7166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Activities-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dirty="0"/>
              <a:t>Now go back to the link and find the error message request/response information(May not available after the session)</a:t>
            </a:r>
          </a:p>
          <a:p>
            <a:pPr marL="457200" lvl="1" indent="0">
              <a:buNone/>
            </a:pPr>
            <a:r>
              <a:rPr lang="en-GB" sz="2200" dirty="0">
                <a:hlinkClick r:id="rId2"/>
              </a:rPr>
              <a:t>https://www.w3schools.com/html/tryit.asp?filename=tryhtml_images_trulli</a:t>
            </a:r>
            <a:endParaRPr lang="en-GB"/>
          </a:p>
          <a:p>
            <a:pPr marL="457200" lvl="1" indent="0">
              <a:buNone/>
            </a:pPr>
            <a:endParaRPr lang="en-GB" sz="3000"/>
          </a:p>
          <a:p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1990605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Assessment brief</a:t>
            </a:r>
          </a:p>
          <a:p>
            <a:r>
              <a:rPr lang="en-US" sz="2400" dirty="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cs typeface="Calibri"/>
              </a:rPr>
              <a:t>HTTP Status Codes</a:t>
            </a:r>
          </a:p>
          <a:p>
            <a:r>
              <a:rPr lang="en-US" sz="2400" dirty="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cs typeface="Calibri"/>
              </a:rPr>
              <a:t>Overview of HTML, CSS and </a:t>
            </a:r>
            <a:r>
              <a:rPr lang="en-US" sz="2200" dirty="0" err="1">
                <a:cs typeface="Calibri"/>
              </a:rPr>
              <a:t>Javascript</a:t>
            </a:r>
            <a:endParaRPr lang="en-US" sz="22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36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283F-B60C-4B2C-83CC-7BDB7A7C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/>
              <a:t>HTTP response status codes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7D65-7751-409F-B454-F51A96DD0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286552" cy="3749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  <a:hlinkClick r:id="rId5"/>
              </a:rPr>
              <a:t>https://developer.mozilla.org/en-US/docs/Web/HTTP/Status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Calibri" panose="020F0502020204030204"/>
              </a:rPr>
              <a:t>200 – well done! You get in!</a:t>
            </a:r>
          </a:p>
          <a:p>
            <a:r>
              <a:rPr lang="en-US" sz="2000">
                <a:cs typeface="Calibri" panose="020F0502020204030204"/>
              </a:rPr>
              <a:t>400 - What are you talking about?!</a:t>
            </a:r>
          </a:p>
          <a:p>
            <a:r>
              <a:rPr lang="en-US" sz="2000">
                <a:cs typeface="Calibri" panose="020F0502020204030204"/>
              </a:rPr>
              <a:t>403 – No, you are not allowed!</a:t>
            </a:r>
          </a:p>
          <a:p>
            <a:r>
              <a:rPr lang="en-US" sz="2000">
                <a:cs typeface="Calibri" panose="020F0502020204030204"/>
              </a:rPr>
              <a:t>404 – Woops... nothing here.</a:t>
            </a:r>
          </a:p>
          <a:p>
            <a:r>
              <a:rPr lang="en-US" sz="2000">
                <a:cs typeface="Calibri" panose="020F0502020204030204"/>
              </a:rPr>
              <a:t>500 - Server SOS!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4F710-EC83-4FE2-849B-578A921E5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259" y="1270000"/>
            <a:ext cx="6066971" cy="4550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41" y="5517442"/>
            <a:ext cx="1475759" cy="1411810"/>
          </a:xfrm>
          <a:prstGeom prst="rect">
            <a:avLst/>
          </a:prstGeom>
        </p:spPr>
      </p:pic>
      <p:pic>
        <p:nvPicPr>
          <p:cNvPr id="6" name="Session1_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32130" y="5685272"/>
            <a:ext cx="1243980" cy="12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Please use these codes in the class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cs typeface="Calibri" panose="020F0502020204030204"/>
              </a:rPr>
              <a:t>200 – I understand it . No questions</a:t>
            </a:r>
          </a:p>
          <a:p>
            <a:r>
              <a:rPr lang="en-US" sz="2800">
                <a:cs typeface="Calibri" panose="020F0502020204030204"/>
              </a:rPr>
              <a:t>400 - What are you talking about?! Repeat please</a:t>
            </a:r>
          </a:p>
          <a:p>
            <a:r>
              <a:rPr lang="en-US" sz="2800">
                <a:cs typeface="Calibri" panose="020F0502020204030204"/>
              </a:rPr>
              <a:t>404 – This person is not here</a:t>
            </a:r>
          </a:p>
          <a:p>
            <a:r>
              <a:rPr lang="en-US" sz="2800">
                <a:cs typeface="Calibri" panose="020F0502020204030204"/>
              </a:rPr>
              <a:t>500 - Server SOS! I need help. I have a bug in my code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4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Activities- follow me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Use the google chrome development tools to check below webpage. (only available during the lesson)</a:t>
            </a:r>
          </a:p>
          <a:p>
            <a:pPr marL="0" indent="0">
              <a:buNone/>
            </a:pPr>
            <a:r>
              <a:rPr lang="en-GB" sz="2800" dirty="0">
                <a:hlinkClick r:id="rId3"/>
              </a:rPr>
              <a:t>https://www.w3schools.com/html/tryit.asp?filename=tryhtml_images_trulli</a:t>
            </a:r>
            <a:endParaRPr lang="en-GB" sz="2800" dirty="0"/>
          </a:p>
          <a:p>
            <a:r>
              <a:rPr lang="en-GB" sz="2800" dirty="0"/>
              <a:t>Check the console options</a:t>
            </a:r>
          </a:p>
          <a:p>
            <a:r>
              <a:rPr lang="en-GB" sz="2800" dirty="0"/>
              <a:t>Check the network options</a:t>
            </a:r>
          </a:p>
          <a:p>
            <a:r>
              <a:rPr lang="en-GB" sz="2800" dirty="0"/>
              <a:t>Check the source options</a:t>
            </a:r>
          </a:p>
          <a:p>
            <a:r>
              <a:rPr lang="en-GB" sz="2800" dirty="0"/>
              <a:t>Can you tell what is included in this web page?</a:t>
            </a:r>
          </a:p>
        </p:txBody>
      </p:sp>
    </p:spTree>
    <p:extLst>
      <p:ext uri="{BB962C8B-B14F-4D97-AF65-F5344CB8AC3E}">
        <p14:creationId xmlns:p14="http://schemas.microsoft.com/office/powerpoint/2010/main" val="2849978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E3A8-7FCF-4E35-BB9D-7B5BC6D3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HTTP Header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738AD2-6857-8DA2-1E5F-3E43C36E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13043-92BF-555D-130A-97969C2E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8" y="4662961"/>
            <a:ext cx="8648700" cy="2095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52EFB0-9612-27DD-6968-912C53D3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5" y="1466817"/>
            <a:ext cx="8515350" cy="2981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9B835-FB46-E360-877A-B80E1B3A9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562" y="194789"/>
            <a:ext cx="7353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5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Assessment brief</a:t>
            </a:r>
          </a:p>
          <a:p>
            <a:r>
              <a:rPr lang="en-US" sz="2400" dirty="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HTTP Status Codes</a:t>
            </a:r>
          </a:p>
          <a:p>
            <a:r>
              <a:rPr lang="en-US" sz="2400" dirty="0">
                <a:solidFill>
                  <a:srgbClr val="FF0000"/>
                </a:solidFill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  <a:cs typeface="Calibri"/>
              </a:rPr>
              <a:t>Overview of HTML, CSS and </a:t>
            </a:r>
            <a:r>
              <a:rPr lang="en-US" sz="2200" dirty="0" err="1">
                <a:solidFill>
                  <a:srgbClr val="FF0000"/>
                </a:solidFill>
                <a:cs typeface="Calibri"/>
              </a:rPr>
              <a:t>Javascript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6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9352-0ED0-4F72-8776-93B5936E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HTML, CSS and </a:t>
            </a:r>
            <a:r>
              <a:rPr lang="en-US" err="1">
                <a:cs typeface="Calibri Light"/>
              </a:rPr>
              <a:t>javascript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35E2-54CD-4309-85D6-AB6C6D70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HTML(Hyper Text Markup Language) is the document that contains web content –</a:t>
            </a:r>
            <a:r>
              <a:rPr lang="en-GB" sz="2400">
                <a:cs typeface="Calibri"/>
              </a:rPr>
              <a:t>HTML5 is the latest evolution of the standard that defines HTML.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CSS(Cascading Style Sheets) is the document that define the style and look of a web page.</a:t>
            </a:r>
          </a:p>
          <a:p>
            <a:r>
              <a:rPr lang="en-US" sz="2400" err="1">
                <a:cs typeface="Calibri"/>
              </a:rPr>
              <a:t>Javascript</a:t>
            </a:r>
            <a:r>
              <a:rPr lang="en-US" sz="2400">
                <a:cs typeface="Calibri"/>
              </a:rPr>
              <a:t> is the script that controls the interaction and events on the web 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241" y="5517442"/>
            <a:ext cx="1475759" cy="1411810"/>
          </a:xfrm>
          <a:prstGeom prst="rect">
            <a:avLst/>
          </a:prstGeom>
        </p:spPr>
      </p:pic>
      <p:pic>
        <p:nvPicPr>
          <p:cNvPr id="5" name="Session1_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4759" y="5634962"/>
            <a:ext cx="1050846" cy="10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Assessment brief</a:t>
            </a:r>
          </a:p>
          <a:p>
            <a:r>
              <a:rPr lang="en-US" sz="240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HTTP Status Codes</a:t>
            </a:r>
          </a:p>
          <a:p>
            <a:r>
              <a:rPr lang="en-US" sz="240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cs typeface="Calibri"/>
              </a:rPr>
              <a:t>Overview of HTML, CSS and </a:t>
            </a:r>
            <a:r>
              <a:rPr lang="en-US" sz="2200" err="1">
                <a:cs typeface="Calibri"/>
              </a:rPr>
              <a:t>Javascript</a:t>
            </a:r>
            <a:endParaRPr lang="en-US" sz="220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>
                <a:cs typeface="Calibri"/>
              </a:rPr>
              <a:t>Introduce Repl.it (follow me demo)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08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9486-B103-B210-5B28-EDBF90A9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Download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6A64-BDE6-3705-6895-5D64F538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4624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https://code.visualstudio.com/download</a:t>
            </a:r>
            <a:endParaRPr lang="en-GB" dirty="0"/>
          </a:p>
          <a:p>
            <a:r>
              <a:rPr lang="en-GB" dirty="0"/>
              <a:t>Window *64 .zip version(or any other version matches your Operating System 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1B824-6063-E2D9-289E-CA7264C3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690" y="2383025"/>
            <a:ext cx="7076617" cy="4318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FB5C83-1F25-6B30-B8D6-2E2AC311142C}"/>
              </a:ext>
            </a:extLst>
          </p:cNvPr>
          <p:cNvSpPr/>
          <p:nvPr/>
        </p:nvSpPr>
        <p:spPr>
          <a:xfrm>
            <a:off x="5293389" y="5917872"/>
            <a:ext cx="392187" cy="2862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16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24A3-DB24-78CF-FC77-9613E36A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9808-9F6B-DC83-6E2E-236B3902C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2"/>
              </a:rPr>
              <a:t>Intro Videos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Begin your journey with VS Code through these introductory videos.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Setup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Install VS Code for your platform and configure the tool set for your development needs.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4"/>
              </a:rPr>
              <a:t>User Interface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Introduction to the basic UI, commands, and features of the VS Code editor.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Settings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Customize VS Code for how you like to work.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Languages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Learn about VS Code's support for your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-apple-system"/>
              </a:rPr>
              <a:t>favorite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 programming languages.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Node.js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This tutorial gets you quickly running and debugging a Node.js web app.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8"/>
              </a:rPr>
              <a:t>Tips and Tricks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Jump right in with Tips and Tricks to become a VS Code power user.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9"/>
              </a:rPr>
              <a:t>Azure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VS Code is great for deploying your web applications to the cloud.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10"/>
              </a:rPr>
              <a:t>Extension API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Learn how to write a VS Code extension.</a:t>
            </a:r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-apple-system"/>
                <a:hlinkClick r:id="rId11"/>
              </a:rPr>
              <a:t>Why VS Code?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- Read about the design philosophy and architecture of VS Code.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302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9D01-29D1-7177-CB12-170C98B9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 introduction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7C57-1358-D160-E42F-7EB1F9A76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VS code demo</a:t>
            </a:r>
          </a:p>
          <a:p>
            <a:endParaRPr lang="en-GB" sz="2400" dirty="0"/>
          </a:p>
          <a:p>
            <a:r>
              <a:rPr lang="en-GB" sz="2400" dirty="0"/>
              <a:t>You can also use online tools</a:t>
            </a:r>
          </a:p>
          <a:p>
            <a:pPr lvl="1"/>
            <a:r>
              <a:rPr lang="en-GB" sz="2000" dirty="0"/>
              <a:t>Repl.it (no free education account anymore)</a:t>
            </a:r>
          </a:p>
          <a:p>
            <a:pPr lvl="1"/>
            <a:r>
              <a:rPr lang="en-GB" sz="2000" dirty="0">
                <a:hlinkClick r:id="rId2"/>
              </a:rPr>
              <a:t>https://codepen.io/</a:t>
            </a:r>
            <a:endParaRPr lang="en-GB" sz="2000" dirty="0"/>
          </a:p>
          <a:p>
            <a:endParaRPr lang="en-GB" dirty="0"/>
          </a:p>
          <a:p>
            <a:r>
              <a:rPr lang="en-GB" sz="2400" dirty="0"/>
              <a:t>Remember to back up !!! </a:t>
            </a:r>
            <a:r>
              <a:rPr lang="en-GB" sz="2400"/>
              <a:t>(You can use Git tools)</a:t>
            </a: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55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50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204-14C0-4770-A267-8B7154EC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662-C12F-44FE-AAAE-007C3A48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04405"/>
            <a:ext cx="10905066" cy="50725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  <a:cs typeface="Calibri"/>
              </a:rPr>
              <a:t>Introduction – overview of web games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cs typeface="Calibri"/>
              </a:rPr>
              <a:t>What are the advantages of web technology?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Why use web technology for games?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Web game learning path- module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Assessment brief</a:t>
            </a:r>
          </a:p>
          <a:p>
            <a:r>
              <a:rPr lang="en-US" sz="2400" dirty="0">
                <a:cs typeface="Calibri"/>
              </a:rPr>
              <a:t>Introduction to HTTP – Understand "traffic rules" over the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Client-server, HTTP and URL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Introduction to the debug tool in Chrome(follow me demo)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cs typeface="Calibri"/>
              </a:rPr>
              <a:t>HTTP Status Codes</a:t>
            </a:r>
          </a:p>
          <a:p>
            <a:r>
              <a:rPr lang="en-US" sz="2400" dirty="0">
                <a:cs typeface="Calibri"/>
              </a:rPr>
              <a:t>Web programming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cs typeface="Calibri"/>
              </a:rPr>
              <a:t>Overview of HTML, CSS and </a:t>
            </a:r>
            <a:r>
              <a:rPr lang="en-US" sz="2200" dirty="0" err="1">
                <a:cs typeface="Calibri"/>
              </a:rPr>
              <a:t>Javascript</a:t>
            </a:r>
            <a:endParaRPr lang="en-US" sz="22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72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BD3B-324B-408D-B48A-B907AFFF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  <a:r>
              <a:rPr lang="en-US">
                <a:ea typeface="+mj-lt"/>
                <a:cs typeface="+mj-lt"/>
              </a:rPr>
              <a:t>–overview of web game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8DD1-3F97-406B-A454-B5E5DC962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Discussion </a:t>
            </a:r>
          </a:p>
          <a:p>
            <a:r>
              <a:rPr lang="en-US" sz="2400">
                <a:cs typeface="Calibri"/>
              </a:rPr>
              <a:t>Find some daily use web applications. </a:t>
            </a:r>
          </a:p>
          <a:p>
            <a:r>
              <a:rPr lang="en-US" sz="2400">
                <a:cs typeface="Calibri"/>
              </a:rPr>
              <a:t>What is the advantage of web technology?</a:t>
            </a:r>
          </a:p>
          <a:p>
            <a:endParaRPr lang="en-US" sz="2400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28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125F-B0F6-477F-9F78-3B28DF56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Web can be powerful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2E6789-3AD0-43AC-9151-A07EDB19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13641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List some websites you visit everyday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7AA67-4DB2-4715-BD12-F1F4179FA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" r="2" b="28993"/>
          <a:stretch/>
        </p:blipFill>
        <p:spPr>
          <a:xfrm>
            <a:off x="6340581" y="253542"/>
            <a:ext cx="5779884" cy="2287806"/>
          </a:xfrm>
          <a:prstGeom prst="rect">
            <a:avLst/>
          </a:prstGeo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A43CF-D6D0-4AAD-8DD5-D88194B72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88" r="2" b="22011"/>
          <a:stretch/>
        </p:blipFill>
        <p:spPr>
          <a:xfrm>
            <a:off x="6412116" y="2565098"/>
            <a:ext cx="5779884" cy="2287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05" y="2430536"/>
            <a:ext cx="5154613" cy="3659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14" y="4341817"/>
            <a:ext cx="4489593" cy="2281388"/>
          </a:xfrm>
          <a:prstGeom prst="rect">
            <a:avLst/>
          </a:prstGeom>
        </p:spPr>
      </p:pic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05BF8D8-B2C6-47EA-8529-C137BB564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43455"/>
          <a:stretch/>
        </p:blipFill>
        <p:spPr>
          <a:xfrm>
            <a:off x="5322354" y="4508349"/>
            <a:ext cx="5779884" cy="22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CBE6-9343-E7FA-3048-565D7F80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your own portfolio page!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9AAD8-A526-8013-F101-7EF7A57F3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Web builder (For someone who knows how to design it but not sure how to implement it)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https://www.wix.com/portfolio-website</a:t>
            </a:r>
            <a:endParaRPr lang="en-GB" sz="2400" dirty="0"/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https://webflow.com/portfolio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Make your own website and find a host device. You need to learn more (independent learning)</a:t>
            </a:r>
          </a:p>
          <a:p>
            <a:pPr marL="0" indent="0">
              <a:buNone/>
            </a:pPr>
            <a:r>
              <a:rPr lang="en-GB" sz="2400" dirty="0">
                <a:hlinkClick r:id="rId4"/>
              </a:rPr>
              <a:t>https://youtu.be/Dtb3DdSvYRY?si=Bk0BgHL4aITEYi0k</a:t>
            </a:r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17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2809-ED1B-4C4A-A5FC-F584E54F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Web can be beautiful and fun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40D40-2BB2-4BE0-B509-58895BFCD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295240"/>
            <a:ext cx="6891188" cy="48817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Action: check and explore the webpages listed below</a:t>
            </a:r>
          </a:p>
          <a:p>
            <a:r>
              <a:rPr lang="en-US" sz="2000">
                <a:ea typeface="+mn-lt"/>
                <a:cs typeface="+mn-lt"/>
              </a:rPr>
              <a:t>Find out what functionality they have </a:t>
            </a:r>
          </a:p>
          <a:p>
            <a:r>
              <a:rPr lang="en-US" sz="2000">
                <a:ea typeface="+mn-lt"/>
                <a:cs typeface="+mn-lt"/>
              </a:rPr>
              <a:t>Try the links on both PC and mobile devices(Please copy the URL to your browser to visit. )</a:t>
            </a:r>
          </a:p>
          <a:p>
            <a:pPr lvl="1"/>
            <a:r>
              <a:rPr lang="en-US" sz="1800">
                <a:ea typeface="+mn-lt"/>
                <a:cs typeface="+mn-lt"/>
                <a:hlinkClick r:id="rId3"/>
              </a:rPr>
              <a:t>https://www.thepxa.co.uk/Welcome</a:t>
            </a:r>
            <a:endParaRPr lang="en-US" sz="1800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  <a:hlinkClick r:id="rId4"/>
              </a:rPr>
              <a:t>https://codepen.io/ScavengerFrontend/full/xxGwjox</a:t>
            </a:r>
            <a:endParaRPr lang="en-US" sz="1800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  <a:hlinkClick r:id="rId5"/>
              </a:rPr>
              <a:t>https://codepen.io/jh3y/full/RwPrOoz</a:t>
            </a:r>
            <a:endParaRPr lang="en-US" sz="18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Web Game market</a:t>
            </a:r>
          </a:p>
          <a:p>
            <a:pPr lvl="1"/>
            <a:r>
              <a:rPr lang="en-US" sz="1800">
                <a:ea typeface="+mn-lt"/>
                <a:cs typeface="+mn-lt"/>
                <a:hlinkClick r:id="rId6"/>
              </a:rPr>
              <a:t>https://itch.io/</a:t>
            </a:r>
            <a:endParaRPr lang="en-US" sz="18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Three. </a:t>
            </a:r>
            <a:r>
              <a:rPr lang="en-US" sz="2000" err="1">
                <a:ea typeface="+mn-lt"/>
                <a:cs typeface="+mn-lt"/>
              </a:rPr>
              <a:t>Js</a:t>
            </a:r>
            <a:r>
              <a:rPr lang="en-US" sz="2000">
                <a:ea typeface="+mn-lt"/>
                <a:cs typeface="+mn-lt"/>
              </a:rPr>
              <a:t> sample projects</a:t>
            </a:r>
          </a:p>
          <a:p>
            <a:pPr lvl="1"/>
            <a:r>
              <a:rPr lang="en-US" sz="1800">
                <a:ea typeface="+mn-lt"/>
                <a:cs typeface="+mn-lt"/>
                <a:hlinkClick r:id="rId7"/>
              </a:rPr>
              <a:t>https://threejs.org/</a:t>
            </a:r>
            <a:endParaRPr lang="en-US" sz="18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9D92840-042D-4310-955F-32381E149B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719" r="18762" b="1"/>
          <a:stretch/>
        </p:blipFill>
        <p:spPr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84403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</TotalTime>
  <Words>2413</Words>
  <Application>Microsoft Office PowerPoint</Application>
  <PresentationFormat>Widescreen</PresentationFormat>
  <Paragraphs>317</Paragraphs>
  <Slides>43</Slides>
  <Notes>9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Facet</vt:lpstr>
      <vt:lpstr>Basic of web- HTTP and Development Environment</vt:lpstr>
      <vt:lpstr>Things to do before start</vt:lpstr>
      <vt:lpstr>Pre-session activities</vt:lpstr>
      <vt:lpstr>Content</vt:lpstr>
      <vt:lpstr>Content</vt:lpstr>
      <vt:lpstr>Introduction–overview of web game </vt:lpstr>
      <vt:lpstr>Web can be powerful</vt:lpstr>
      <vt:lpstr>Make your own portfolio page!</vt:lpstr>
      <vt:lpstr>Web can be beautiful and fun</vt:lpstr>
      <vt:lpstr>Content</vt:lpstr>
      <vt:lpstr>Why use web technology for games?</vt:lpstr>
      <vt:lpstr>When not to use web technology for games</vt:lpstr>
      <vt:lpstr>How to transfer web pages to a game?</vt:lpstr>
      <vt:lpstr>Discussion: Where are your skills?</vt:lpstr>
      <vt:lpstr>Content</vt:lpstr>
      <vt:lpstr>Web game learning path</vt:lpstr>
      <vt:lpstr>Web game learning path - Module overview</vt:lpstr>
      <vt:lpstr>Web game learning path - Module overview</vt:lpstr>
      <vt:lpstr>Web game learning path - Module overview</vt:lpstr>
      <vt:lpstr>Content</vt:lpstr>
      <vt:lpstr>Assignment brief</vt:lpstr>
      <vt:lpstr>Content</vt:lpstr>
      <vt:lpstr>Client-server</vt:lpstr>
      <vt:lpstr>Client-server</vt:lpstr>
      <vt:lpstr>Learn to "drive" the web – do you know the rules? </vt:lpstr>
      <vt:lpstr>Delivery over internet –HTTP and HTML</vt:lpstr>
      <vt:lpstr>URL- the address of the web resources</vt:lpstr>
      <vt:lpstr>URL- the address of the web resources</vt:lpstr>
      <vt:lpstr>Content</vt:lpstr>
      <vt:lpstr>Activities: Inspect the HTTP request and response (Follow me Demo)</vt:lpstr>
      <vt:lpstr>Use google chrome debug tools</vt:lpstr>
      <vt:lpstr>Activities- Demo</vt:lpstr>
      <vt:lpstr>Content</vt:lpstr>
      <vt:lpstr>HTTP response status codes </vt:lpstr>
      <vt:lpstr>Please use these codes in the class </vt:lpstr>
      <vt:lpstr>Activities- follow me demo</vt:lpstr>
      <vt:lpstr>HTTP Header</vt:lpstr>
      <vt:lpstr>Content</vt:lpstr>
      <vt:lpstr>HTML, CSS and javascript</vt:lpstr>
      <vt:lpstr>Download VS code</vt:lpstr>
      <vt:lpstr>Get start</vt:lpstr>
      <vt:lpstr>IDE introduction and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Xi Guo</cp:lastModifiedBy>
  <cp:revision>11</cp:revision>
  <dcterms:created xsi:type="dcterms:W3CDTF">2020-08-03T10:47:31Z</dcterms:created>
  <dcterms:modified xsi:type="dcterms:W3CDTF">2024-09-27T14:35:05Z</dcterms:modified>
</cp:coreProperties>
</file>